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3" r:id="rId5"/>
    <p:sldId id="260" r:id="rId6"/>
    <p:sldId id="259" r:id="rId7"/>
    <p:sldId id="264" r:id="rId8"/>
    <p:sldId id="261" r:id="rId9"/>
    <p:sldId id="262" r:id="rId10"/>
    <p:sldId id="265" r:id="rId11"/>
    <p:sldId id="266" r:id="rId12"/>
    <p:sldId id="267" r:id="rId13"/>
    <p:sldId id="268" r:id="rId14"/>
    <p:sldId id="270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A3A9B-53C4-4015-969B-DB72784A76A0}" type="datetimeFigureOut">
              <a:rPr lang="en-US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2F8A5-2255-4FCA-AE0C-FBAAA871126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2F8A5-2255-4FCA-AE0C-FBAAA871126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7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2F8A5-2255-4FCA-AE0C-FBAAA871126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05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2F8A5-2255-4FCA-AE0C-FBAAA871126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3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2F8A5-2255-4FCA-AE0C-FBAAA8711261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2F8A5-2255-4FCA-AE0C-FBAAA8711261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2040" y="465434"/>
            <a:ext cx="8791575" cy="1236524"/>
          </a:xfrm>
        </p:spPr>
        <p:txBody>
          <a:bodyPr/>
          <a:lstStyle/>
          <a:p>
            <a:r>
              <a:rPr lang="en-US" i="1" u="sng" dirty="0" err="1">
                <a:solidFill>
                  <a:srgbClr val="092338"/>
                </a:solidFill>
              </a:rPr>
              <a:t>Devops</a:t>
            </a:r>
            <a:r>
              <a:rPr lang="en-US" i="1" u="sng" dirty="0">
                <a:solidFill>
                  <a:srgbClr val="092338"/>
                </a:solidFill>
              </a:rPr>
              <a:t> Pipeline</a:t>
            </a:r>
            <a:endParaRPr lang="en-US" i="1" u="sng" dirty="0">
              <a:solidFill>
                <a:srgbClr val="092338"/>
              </a:solidFill>
              <a:latin typeface="Tw Cen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2039" y="2162628"/>
            <a:ext cx="8791575" cy="451394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endParaRPr lang="en-US" sz="2400" dirty="0">
              <a:solidFill>
                <a:srgbClr val="FFFFFF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  <a:latin typeface="Comic Sans MS"/>
                <a:cs typeface="Times New Roman"/>
              </a:rPr>
              <a:t>BY  </a:t>
            </a:r>
            <a:endParaRPr lang="en-US" sz="2400" dirty="0">
              <a:solidFill>
                <a:schemeClr val="tx1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  <a:latin typeface="Comic Sans MS"/>
                <a:cs typeface="Times New Roman"/>
              </a:rPr>
              <a:t>SUNIL NARASIMHAMURTHY </a:t>
            </a:r>
            <a:endParaRPr lang="en-US" sz="2400" dirty="0">
              <a:solidFill>
                <a:schemeClr val="tx1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  <a:latin typeface="Comic Sans MS"/>
                <a:cs typeface="Times New Roman"/>
              </a:rPr>
              <a:t>SOHAN KUNKERKAR </a:t>
            </a:r>
            <a:endParaRPr lang="en-US" sz="2400" dirty="0">
              <a:solidFill>
                <a:schemeClr val="tx1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  <a:latin typeface="Comic Sans MS"/>
                <a:cs typeface="Times New Roman"/>
              </a:rPr>
              <a:t>AJAY CHANDRA PENDYALA </a:t>
            </a:r>
            <a:endParaRPr lang="en-US" sz="2400" dirty="0">
              <a:solidFill>
                <a:schemeClr val="tx1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FFFFF"/>
                </a:solidFill>
                <a:latin typeface="Comic Sans MS"/>
                <a:cs typeface="Times New Roman"/>
              </a:rPr>
              <a:t>PRANAV FIRAKE </a:t>
            </a:r>
            <a:endParaRPr lang="en-US" sz="2400" dirty="0">
              <a:solidFill>
                <a:schemeClr val="tx1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82FFFF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endParaRPr lang="en-US" sz="2400" dirty="0">
              <a:solidFill>
                <a:srgbClr val="82FFFF"/>
              </a:solidFill>
              <a:latin typeface="Comic Sans MS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0DEF6"/>
                </a:solidFill>
                <a:latin typeface="TW Cen MT"/>
                <a:cs typeface="Times New Roman"/>
              </a:rPr>
              <a:t>UNDER THE GUIDANCE OF : </a:t>
            </a:r>
            <a:r>
              <a:rPr lang="en-US" sz="2400" dirty="0">
                <a:solidFill>
                  <a:srgbClr val="FFFFFF"/>
                </a:solidFill>
                <a:latin typeface="TW Cen MT"/>
                <a:cs typeface="Times New Roman"/>
              </a:rPr>
              <a:t> </a:t>
            </a:r>
            <a:endParaRPr lang="en-US" sz="2400" dirty="0">
              <a:solidFill>
                <a:schemeClr val="tx1"/>
              </a:solidFill>
              <a:latin typeface="TW Cen MT"/>
              <a:cs typeface="Times New Roman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F0DEF6"/>
                </a:solidFill>
                <a:latin typeface="TW Cen MT"/>
                <a:cs typeface="Times New Roman"/>
              </a:rPr>
              <a:t>DR. PARNIN</a:t>
            </a:r>
          </a:p>
          <a:p>
            <a:pPr algn="r">
              <a:spcBef>
                <a:spcPts val="0"/>
              </a:spcBef>
            </a:pPr>
            <a:endParaRPr lang="en-US" sz="2400" dirty="0">
              <a:latin typeface="Comic Sans MS" panose="030F0702030302020204" pitchFamily="66" charset="0"/>
            </a:endParaRPr>
          </a:p>
          <a:p>
            <a:pPr algn="r">
              <a:spcBef>
                <a:spcPts val="0"/>
              </a:spcBef>
            </a:pPr>
            <a:endParaRPr lang="en-US" sz="2400" dirty="0">
              <a:latin typeface="Comic Sans MS" panose="030F0702030302020204" pitchFamily="66" charset="0"/>
            </a:endParaRPr>
          </a:p>
          <a:p>
            <a:pPr algn="r">
              <a:spcBef>
                <a:spcPts val="0"/>
              </a:spcBef>
            </a:pPr>
            <a:endParaRPr lang="en-US" sz="2400" dirty="0">
              <a:latin typeface="Comic Sans MS" panose="030F0702030302020204" pitchFamily="66" charset="0"/>
            </a:endParaRPr>
          </a:p>
          <a:p>
            <a:pPr>
              <a:spcBef>
                <a:spcPts val="0"/>
              </a:spcBef>
            </a:pPr>
            <a:endParaRPr lang="en-US" sz="2400" dirty="0"/>
          </a:p>
          <a:p>
            <a:pPr>
              <a:spcBef>
                <a:spcPts val="0"/>
              </a:spcBef>
            </a:pP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8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Jenkins Build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92" y="1756228"/>
            <a:ext cx="8467572" cy="476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15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CODE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691"/>
            <a:ext cx="4758091" cy="217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63" y="2699446"/>
            <a:ext cx="7364237" cy="4158554"/>
          </a:xfrm>
          <a:prstGeom prst="rect">
            <a:avLst/>
          </a:prstGeom>
        </p:spPr>
      </p:pic>
      <p:sp>
        <p:nvSpPr>
          <p:cNvPr id="9" name="Arrow: Curved Right 8"/>
          <p:cNvSpPr/>
          <p:nvPr/>
        </p:nvSpPr>
        <p:spPr>
          <a:xfrm rot="18371155">
            <a:off x="2814398" y="3828123"/>
            <a:ext cx="1291771" cy="2828620"/>
          </a:xfrm>
          <a:prstGeom prst="curvedRightArrow">
            <a:avLst>
              <a:gd name="adj1" fmla="val 25000"/>
              <a:gd name="adj2" fmla="val 50000"/>
              <a:gd name="adj3" fmla="val 36613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4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21869" y="2205945"/>
          <a:ext cx="8163340" cy="26994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11667892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2273432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720043777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2018158686"/>
                    </a:ext>
                  </a:extLst>
                </a:gridCol>
              </a:tblGrid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973601"/>
                  </a:ext>
                </a:extLst>
              </a:tr>
              <a:tr h="1780376">
                <a:tc>
                  <a:txBody>
                    <a:bodyPr/>
                    <a:lstStyle/>
                    <a:p>
                      <a:r>
                        <a:rPr lang="en-US" dirty="0"/>
                        <a:t>Mile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Build, Test &amp;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fuzzer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Useless test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62727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8055428" y="1835943"/>
            <a:ext cx="3541485" cy="3439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5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- Jenkins Build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1883950"/>
            <a:ext cx="9095516" cy="47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9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TEST COVERAGE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29" y="2640616"/>
            <a:ext cx="11640457" cy="2965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Image result for JaCo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6088">
            <a:off x="633118" y="3751118"/>
            <a:ext cx="1936706" cy="7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297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Test Fuzzer</a:t>
            </a:r>
          </a:p>
        </p:txBody>
      </p:sp>
      <p:pic>
        <p:nvPicPr>
          <p:cNvPr id="3" name="Graphic 2" descr="Craw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9314" y="2812143"/>
            <a:ext cx="914400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007" y="3726543"/>
            <a:ext cx="78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Start</a:t>
            </a:r>
          </a:p>
        </p:txBody>
      </p:sp>
      <p:pic>
        <p:nvPicPr>
          <p:cNvPr id="8" name="Graphic 7" descr="Buildi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8528" y="3163332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47915" y="4118037"/>
            <a:ext cx="785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Build</a:t>
            </a:r>
          </a:p>
        </p:txBody>
      </p:sp>
      <p:pic>
        <p:nvPicPr>
          <p:cNvPr id="11" name="Graphic 10" descr="Hel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6287" y="1897743"/>
            <a:ext cx="914400" cy="914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5830" y="2812143"/>
            <a:ext cx="133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100 </a:t>
            </a:r>
            <a:r>
              <a:rPr lang="en-US" dirty="0" err="1">
                <a:solidFill>
                  <a:srgbClr val="7030A0"/>
                </a:solidFill>
              </a:rPr>
              <a:t>th</a:t>
            </a:r>
            <a:r>
              <a:rPr lang="en-US" dirty="0">
                <a:solidFill>
                  <a:srgbClr val="7030A0"/>
                </a:solidFill>
              </a:rPr>
              <a:t> ???</a:t>
            </a:r>
          </a:p>
        </p:txBody>
      </p:sp>
      <p:pic>
        <p:nvPicPr>
          <p:cNvPr id="14" name="Graphic 13" descr="Tools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6287" y="4462065"/>
            <a:ext cx="914400" cy="914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49886" y="5376465"/>
            <a:ext cx="1807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Fuzz it (Make Random Changes)</a:t>
            </a:r>
          </a:p>
        </p:txBody>
      </p:sp>
      <p:pic>
        <p:nvPicPr>
          <p:cNvPr id="14338" name="Picture 2" descr="Image result for jenki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7204"/>
            <a:ext cx="956128" cy="95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/>
          <p:cNvSpPr/>
          <p:nvPr/>
        </p:nvSpPr>
        <p:spPr>
          <a:xfrm>
            <a:off x="2503714" y="3163332"/>
            <a:ext cx="2373086" cy="262039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 rot="20600336">
            <a:off x="5954080" y="3001886"/>
            <a:ext cx="1368455" cy="306396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258630" y="3505575"/>
            <a:ext cx="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</a:t>
            </a:r>
          </a:p>
        </p:txBody>
      </p:sp>
      <p:sp>
        <p:nvSpPr>
          <p:cNvPr id="26" name="Arrow: Right 25"/>
          <p:cNvSpPr/>
          <p:nvPr/>
        </p:nvSpPr>
        <p:spPr>
          <a:xfrm rot="5400000">
            <a:off x="7513244" y="3669917"/>
            <a:ext cx="1011799" cy="27577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/>
          <p:cNvSpPr/>
          <p:nvPr/>
        </p:nvSpPr>
        <p:spPr>
          <a:xfrm>
            <a:off x="8657772" y="2164717"/>
            <a:ext cx="1011799" cy="275770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764528" y="1841794"/>
            <a:ext cx="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YES</a:t>
            </a:r>
          </a:p>
        </p:txBody>
      </p:sp>
      <p:pic>
        <p:nvPicPr>
          <p:cNvPr id="25" name="Graphic 24" descr="Power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36846" y="1770868"/>
            <a:ext cx="914400" cy="914400"/>
          </a:xfrm>
          <a:prstGeom prst="rect">
            <a:avLst/>
          </a:prstGeom>
        </p:spPr>
      </p:pic>
      <p:sp>
        <p:nvSpPr>
          <p:cNvPr id="31" name="Arrow: Right 30"/>
          <p:cNvSpPr/>
          <p:nvPr/>
        </p:nvSpPr>
        <p:spPr>
          <a:xfrm rot="12844682">
            <a:off x="6112821" y="4297514"/>
            <a:ext cx="1380504" cy="27946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51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88539"/>
              </p:ext>
            </p:extLst>
          </p:nvPr>
        </p:nvGraphicFramePr>
        <p:xfrm>
          <a:off x="2402725" y="2427041"/>
          <a:ext cx="8163340" cy="23820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2111860087"/>
                    </a:ext>
                  </a:extLst>
                </a:gridCol>
              </a:tblGrid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Mile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Cloud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balancer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Canary Release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Feature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Cloud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Rolling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60030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471885" y="1898371"/>
            <a:ext cx="3541485" cy="3439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21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Deployment on AWS</a:t>
            </a:r>
          </a:p>
        </p:txBody>
      </p:sp>
      <p:pic>
        <p:nvPicPr>
          <p:cNvPr id="2" name="Picture 2" descr="arch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1895475"/>
            <a:ext cx="6712596" cy="45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95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LOAD BALANCER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58" y="2520269"/>
            <a:ext cx="51530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5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0436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 </a:t>
            </a:r>
            <a:r>
              <a:rPr lang="en-US" dirty="0">
                <a:solidFill>
                  <a:srgbClr val="7030A0"/>
                </a:solidFill>
              </a:rPr>
              <a:t>- CANARY RELEASE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8" y="1043673"/>
            <a:ext cx="5269820" cy="56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3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6267" y="0"/>
            <a:ext cx="8791575" cy="1236524"/>
          </a:xfrm>
        </p:spPr>
        <p:txBody>
          <a:bodyPr/>
          <a:lstStyle/>
          <a:p>
            <a:r>
              <a:rPr lang="en-US" dirty="0"/>
              <a:t>Devops Pipeline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699639"/>
              </p:ext>
            </p:extLst>
          </p:nvPr>
        </p:nvGraphicFramePr>
        <p:xfrm>
          <a:off x="2446267" y="1338470"/>
          <a:ext cx="8163340" cy="509948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2111860087"/>
                    </a:ext>
                  </a:extLst>
                </a:gridCol>
              </a:tblGrid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937040">
                <a:tc>
                  <a:txBody>
                    <a:bodyPr/>
                    <a:lstStyle/>
                    <a:p>
                      <a:r>
                        <a:rPr lang="en-US" dirty="0"/>
                        <a:t>Mile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Configuration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Configuring the environments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Configuring the environments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46385"/>
                  </a:ext>
                </a:extLst>
              </a:tr>
              <a:tr h="1780376">
                <a:tc>
                  <a:txBody>
                    <a:bodyPr/>
                    <a:lstStyle/>
                    <a:p>
                      <a:r>
                        <a:rPr lang="en-US" dirty="0"/>
                        <a:t>Mile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Build, Test &amp;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fuzzer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Useless test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435103"/>
                  </a:ext>
                </a:extLst>
              </a:tr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Mile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AWS EC2 instance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balancer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Canary Release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Feature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EC2 instance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Rolling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6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561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0436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 </a:t>
            </a:r>
            <a:r>
              <a:rPr lang="en-US" dirty="0">
                <a:solidFill>
                  <a:srgbClr val="7030A0"/>
                </a:solidFill>
              </a:rPr>
              <a:t>- FEATURE FLAG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37" y="2175101"/>
            <a:ext cx="68675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3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47895"/>
              </p:ext>
            </p:extLst>
          </p:nvPr>
        </p:nvGraphicFramePr>
        <p:xfrm>
          <a:off x="2402725" y="2427041"/>
          <a:ext cx="8163340" cy="238206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2111860087"/>
                    </a:ext>
                  </a:extLst>
                </a:gridCol>
              </a:tblGrid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Mile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AWS EC2 instance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Load balancer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Canary Release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Feature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Deployment on EC2 instance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Rolling updates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60030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7808685" y="1898371"/>
            <a:ext cx="3541485" cy="3439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sz="4000" dirty="0">
                <a:solidFill>
                  <a:srgbClr val="7030A0"/>
                </a:solidFill>
              </a:rPr>
              <a:t>- Deployment on AWS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610110"/>
            <a:ext cx="8868228" cy="49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1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- ROLLING UPDATES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42" y="1836742"/>
            <a:ext cx="8592457" cy="483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9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634151"/>
              </p:ext>
            </p:extLst>
          </p:nvPr>
        </p:nvGraphicFramePr>
        <p:xfrm>
          <a:off x="1582057" y="1730354"/>
          <a:ext cx="9506857" cy="32770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99772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338285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4368800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</a:tblGrid>
              <a:tr h="939686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2337387">
                <a:tc>
                  <a:txBody>
                    <a:bodyPr/>
                    <a:lstStyle/>
                    <a:p>
                      <a:r>
                        <a:rPr lang="en-US" sz="3600" dirty="0"/>
                        <a:t>SPECIAL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Special Milestone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Clean up monkey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3600" dirty="0"/>
                        <a:t>Gremlin Monkey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6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183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eech Bubble: Rectangle with Corners Rounded 8"/>
          <p:cNvSpPr/>
          <p:nvPr/>
        </p:nvSpPr>
        <p:spPr>
          <a:xfrm>
            <a:off x="533400" y="1252538"/>
            <a:ext cx="5041338" cy="4456491"/>
          </a:xfrm>
          <a:prstGeom prst="wedgeRoundRectCallou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374900" y="0"/>
            <a:ext cx="8791575" cy="8612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 err="1">
                <a:solidFill>
                  <a:srgbClr val="7030A0"/>
                </a:solidFill>
              </a:rPr>
              <a:t>CLean</a:t>
            </a:r>
            <a:r>
              <a:rPr lang="en-US" dirty="0">
                <a:solidFill>
                  <a:srgbClr val="7030A0"/>
                </a:solidFill>
              </a:rPr>
              <a:t> UP Monkey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525" y="1381125"/>
            <a:ext cx="4705069" cy="427809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134770"/>
                </a:solidFill>
                <a:latin typeface="Comic Sans MS"/>
              </a:rPr>
              <a:t>Problem:</a:t>
            </a:r>
            <a:r>
              <a:rPr lang="en-US" sz="2800" dirty="0">
                <a:solidFill>
                  <a:srgbClr val="3C96DE"/>
                </a:solidFill>
                <a:latin typeface="Comic Sans MS"/>
              </a:rPr>
              <a:t> </a:t>
            </a:r>
          </a:p>
          <a:p>
            <a:endParaRPr lang="en-US" sz="2800" dirty="0">
              <a:solidFill>
                <a:srgbClr val="3C96DE"/>
              </a:solidFill>
              <a:latin typeface="Comic Sans MS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mic Sans MS"/>
              </a:rPr>
              <a:t>In multiserver environment, there can be the scenario when the log files or the files which are important but they do not contribute to execution of the application.</a:t>
            </a:r>
            <a:endParaRPr lang="en-US" sz="2800" dirty="0">
              <a:latin typeface="Comic Sans MS"/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6346825" y="1162050"/>
            <a:ext cx="5041338" cy="445649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77502" y="1252538"/>
            <a:ext cx="4705069" cy="51398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Comic Sans MS"/>
              </a:rPr>
              <a:t>Solution:</a:t>
            </a:r>
            <a:r>
              <a:rPr lang="en-US" sz="2800" dirty="0">
                <a:solidFill>
                  <a:srgbClr val="3C96DE"/>
                </a:solidFill>
                <a:latin typeface="Comic Sans MS"/>
              </a:rPr>
              <a:t> </a:t>
            </a:r>
          </a:p>
          <a:p>
            <a:endParaRPr lang="en-US" sz="2800" dirty="0">
              <a:solidFill>
                <a:srgbClr val="3C96DE"/>
              </a:solidFill>
              <a:latin typeface="Comic Sans MS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mic Sans MS"/>
              </a:rPr>
              <a:t>Clean up monkey will track the log files and if their size gets greater than limit then it copies those files to backup server and deletes them from running server</a:t>
            </a:r>
          </a:p>
          <a:p>
            <a:endParaRPr lang="en-US" sz="2800" dirty="0">
              <a:solidFill>
                <a:srgbClr val="3C96DE"/>
              </a:solidFill>
              <a:latin typeface="Comic Sans MS"/>
            </a:endParaRPr>
          </a:p>
          <a:p>
            <a:endParaRPr lang="en-US" sz="2800" dirty="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030" y="3886200"/>
            <a:ext cx="21145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11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2374900" y="0"/>
            <a:ext cx="8791575" cy="8612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 err="1">
                <a:solidFill>
                  <a:srgbClr val="7030A0"/>
                </a:solidFill>
              </a:rPr>
              <a:t>CLean</a:t>
            </a:r>
            <a:r>
              <a:rPr lang="en-US" dirty="0">
                <a:solidFill>
                  <a:srgbClr val="7030A0"/>
                </a:solidFill>
              </a:rPr>
              <a:t> UP Monkey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3295650"/>
            <a:ext cx="2085975" cy="2085975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975" y="3267075"/>
            <a:ext cx="2085975" cy="2085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00900" y="5676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Back up</a:t>
            </a:r>
            <a:r>
              <a:rPr lang="en-US" dirty="0">
                <a:solidFill>
                  <a:srgbClr val="000000"/>
                </a:solidFill>
              </a:rPr>
              <a:t> server</a:t>
            </a:r>
            <a:endParaRPr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95500" y="56769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Production server</a:t>
            </a:r>
            <a:endParaRPr lang="en-US" dirty="0">
              <a:solidFill>
                <a:srgbClr val="000000"/>
              </a:solidFill>
              <a:latin typeface="Tw Cen MT"/>
            </a:endParaRPr>
          </a:p>
        </p:txBody>
      </p:sp>
      <p:sp>
        <p:nvSpPr>
          <p:cNvPr id="8" name="Flowchart: Magnetic Disk 7"/>
          <p:cNvSpPr/>
          <p:nvPr/>
        </p:nvSpPr>
        <p:spPr>
          <a:xfrm>
            <a:off x="3133725" y="1543050"/>
            <a:ext cx="1157567" cy="774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</a:rPr>
              <a:t>Log files</a:t>
            </a:r>
          </a:p>
        </p:txBody>
      </p:sp>
      <p:sp>
        <p:nvSpPr>
          <p:cNvPr id="18" name="Arrow: Up-Down 17"/>
          <p:cNvSpPr/>
          <p:nvPr/>
        </p:nvSpPr>
        <p:spPr>
          <a:xfrm>
            <a:off x="3429000" y="2379663"/>
            <a:ext cx="484188" cy="931777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86447" y="2211009"/>
            <a:ext cx="2755340" cy="1197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Arrow: Up-Down 19"/>
          <p:cNvSpPr/>
          <p:nvPr/>
        </p:nvSpPr>
        <p:spPr>
          <a:xfrm>
            <a:off x="7791450" y="2266950"/>
            <a:ext cx="484188" cy="931777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Magnetic Disk 20"/>
          <p:cNvSpPr/>
          <p:nvPr/>
        </p:nvSpPr>
        <p:spPr>
          <a:xfrm>
            <a:off x="7409372" y="1409700"/>
            <a:ext cx="1157567" cy="774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</a:rPr>
              <a:t>Log files</a:t>
            </a:r>
          </a:p>
        </p:txBody>
      </p:sp>
      <p:sp>
        <p:nvSpPr>
          <p:cNvPr id="22" name="Flowchart: Magnetic Disk 21"/>
          <p:cNvSpPr/>
          <p:nvPr/>
        </p:nvSpPr>
        <p:spPr>
          <a:xfrm>
            <a:off x="8782410" y="1395323"/>
            <a:ext cx="1157567" cy="774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</a:rPr>
              <a:t>Log files</a:t>
            </a:r>
          </a:p>
        </p:txBody>
      </p:sp>
      <p:sp>
        <p:nvSpPr>
          <p:cNvPr id="23" name="Flowchart: Magnetic Disk 22"/>
          <p:cNvSpPr/>
          <p:nvPr/>
        </p:nvSpPr>
        <p:spPr>
          <a:xfrm>
            <a:off x="7959125" y="561975"/>
            <a:ext cx="1157567" cy="774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Tw Cen MT"/>
              </a:rPr>
              <a:t>Log files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466725" y="1636503"/>
            <a:ext cx="2743200" cy="5847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Tw Cen MT"/>
              </a:rPr>
              <a:t>Flooding</a:t>
            </a:r>
          </a:p>
        </p:txBody>
      </p:sp>
      <p:sp>
        <p:nvSpPr>
          <p:cNvPr id="30" name="Arrow: Right 29"/>
          <p:cNvSpPr/>
          <p:nvPr/>
        </p:nvSpPr>
        <p:spPr>
          <a:xfrm>
            <a:off x="1768954" y="175152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10" y="2734214"/>
            <a:ext cx="21145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4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peech Bubble: Rectangle with Corners Rounded 8"/>
          <p:cNvSpPr/>
          <p:nvPr/>
        </p:nvSpPr>
        <p:spPr>
          <a:xfrm>
            <a:off x="533400" y="1252538"/>
            <a:ext cx="5041338" cy="4456491"/>
          </a:xfrm>
          <a:prstGeom prst="wedgeRoundRectCallou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847850" y="0"/>
            <a:ext cx="8791575" cy="8612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 Gremlin Monkey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525" y="1381125"/>
            <a:ext cx="4705069" cy="38472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134770"/>
                </a:solidFill>
                <a:latin typeface="Comic Sans MS"/>
              </a:rPr>
              <a:t>Problem:</a:t>
            </a:r>
            <a:r>
              <a:rPr lang="en-US" sz="2800" dirty="0">
                <a:solidFill>
                  <a:srgbClr val="3C96DE"/>
                </a:solidFill>
                <a:latin typeface="Comic Sans MS"/>
              </a:rPr>
              <a:t> </a:t>
            </a:r>
          </a:p>
          <a:p>
            <a:endParaRPr lang="en-US" sz="2800" dirty="0">
              <a:solidFill>
                <a:srgbClr val="3C96DE"/>
              </a:solidFill>
              <a:latin typeface="Comic Sans MS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mic Sans MS"/>
              </a:rPr>
              <a:t>Web application to be robust, it must be tested for varied user inputs. This includes random clicks, unexpected user </a:t>
            </a:r>
            <a:r>
              <a:rPr lang="en-US" sz="2800" dirty="0" err="1">
                <a:solidFill>
                  <a:srgbClr val="000000"/>
                </a:solidFill>
                <a:latin typeface="Comic Sans MS"/>
              </a:rPr>
              <a:t>behaviour</a:t>
            </a:r>
            <a:r>
              <a:rPr lang="en-US" sz="2800" dirty="0">
                <a:solidFill>
                  <a:srgbClr val="000000"/>
                </a:solidFill>
                <a:latin typeface="Comic Sans MS"/>
              </a:rPr>
              <a:t> 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6346825" y="1162050"/>
            <a:ext cx="5041338" cy="445649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77502" y="1252538"/>
            <a:ext cx="4705069" cy="47089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Comic Sans MS"/>
              </a:rPr>
              <a:t>Solution:</a:t>
            </a:r>
            <a:r>
              <a:rPr lang="en-US" sz="2800" dirty="0">
                <a:solidFill>
                  <a:srgbClr val="3C96DE"/>
                </a:solidFill>
                <a:latin typeface="Comic Sans MS"/>
              </a:rPr>
              <a:t> </a:t>
            </a:r>
          </a:p>
          <a:p>
            <a:endParaRPr lang="en-US" sz="2800" dirty="0">
              <a:solidFill>
                <a:srgbClr val="3C96DE"/>
              </a:solidFill>
              <a:latin typeface="Comic Sans MS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mic Sans MS"/>
              </a:rPr>
              <a:t>Gremlin monkey provides the functionality to perform random clicks and navigations on application and one can check console.log for inconsistencies</a:t>
            </a:r>
          </a:p>
          <a:p>
            <a:endParaRPr lang="en-US" sz="2800" dirty="0">
              <a:solidFill>
                <a:srgbClr val="000000"/>
              </a:solidFill>
              <a:latin typeface="Comic Sans MS"/>
            </a:endParaRPr>
          </a:p>
        </p:txBody>
      </p:sp>
      <p:pic>
        <p:nvPicPr>
          <p:cNvPr id="2" name="Picture 4" descr="Gremlins-real_9500839db2ce5db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070" y="4870450"/>
            <a:ext cx="2945993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0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847850" y="0"/>
            <a:ext cx="8791575" cy="8612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 Gremlin Monkey</a:t>
            </a:r>
          </a:p>
        </p:txBody>
      </p:sp>
      <p:pic>
        <p:nvPicPr>
          <p:cNvPr id="7" name="Picture 7" descr="Screenshot (194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162050"/>
            <a:ext cx="9787092" cy="5525660"/>
          </a:xfrm>
          <a:prstGeom prst="rect">
            <a:avLst/>
          </a:prstGeom>
        </p:spPr>
      </p:pic>
      <p:pic>
        <p:nvPicPr>
          <p:cNvPr id="6" name="Picture 4" descr="Gremlins-real_9500839db2ce5db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-14377"/>
            <a:ext cx="3068204" cy="1726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5615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867275" y="3686175"/>
            <a:ext cx="8791575" cy="8612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Thank You</a:t>
            </a:r>
          </a:p>
        </p:txBody>
      </p:sp>
      <p:pic>
        <p:nvPicPr>
          <p:cNvPr id="2" name="Picture 3" descr="Cute-Chimpanzee-Waves-Hello-While-Holding-Its-Mighty-Cane-On-A-Grass-Fiel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6667837" cy="4458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7908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87347"/>
              </p:ext>
            </p:extLst>
          </p:nvPr>
        </p:nvGraphicFramePr>
        <p:xfrm>
          <a:off x="2627087" y="2510972"/>
          <a:ext cx="8221898" cy="183760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00835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069864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2295724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  <a:gridCol w="2055475">
                  <a:extLst>
                    <a:ext uri="{9D8B030D-6E8A-4147-A177-3AD203B41FA5}">
                      <a16:colId xmlns:a16="http://schemas.microsoft.com/office/drawing/2014/main" val="2111860087"/>
                    </a:ext>
                  </a:extLst>
                </a:gridCol>
              </a:tblGrid>
              <a:tr h="76925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1068347">
                <a:tc>
                  <a:txBody>
                    <a:bodyPr/>
                    <a:lstStyle/>
                    <a:p>
                      <a:r>
                        <a:rPr lang="en-US" dirty="0"/>
                        <a:t>Mile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Configuration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Configuring the environments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Configuring the environments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46385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6226628" y="2235517"/>
            <a:ext cx="2525484" cy="211305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3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edefined Process 10"/>
          <p:cNvSpPr/>
          <p:nvPr/>
        </p:nvSpPr>
        <p:spPr>
          <a:xfrm>
            <a:off x="1252311" y="2604678"/>
            <a:ext cx="1714500" cy="1358900"/>
          </a:xfrm>
          <a:prstGeom prst="flowChartPredefinedProcess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Ansible Server</a:t>
            </a:r>
          </a:p>
        </p:txBody>
      </p:sp>
      <p:sp>
        <p:nvSpPr>
          <p:cNvPr id="12" name="Scroll: Vertical 11"/>
          <p:cNvSpPr/>
          <p:nvPr/>
        </p:nvSpPr>
        <p:spPr>
          <a:xfrm>
            <a:off x="3362787" y="2099061"/>
            <a:ext cx="1305823" cy="1011233"/>
          </a:xfrm>
          <a:prstGeom prst="verticalScrol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Playbook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2986999" y="3167140"/>
            <a:ext cx="2263775" cy="348945"/>
          </a:xfrm>
          <a:prstGeom prst="rightArrow">
            <a:avLst>
              <a:gd name="adj1" fmla="val 50000"/>
              <a:gd name="adj2" fmla="val 111872"/>
            </a:avLst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250774" y="1578395"/>
            <a:ext cx="6694483" cy="30407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Snipped 15"/>
          <p:cNvSpPr/>
          <p:nvPr/>
        </p:nvSpPr>
        <p:spPr>
          <a:xfrm>
            <a:off x="5384800" y="2998659"/>
            <a:ext cx="1407886" cy="865466"/>
          </a:xfrm>
          <a:prstGeom prst="snip1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Nginx web server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6792686" y="2579022"/>
            <a:ext cx="420915" cy="15251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7213601" y="2235199"/>
            <a:ext cx="841828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npm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7213601" y="3036516"/>
            <a:ext cx="841828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Node.js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7213601" y="3864125"/>
            <a:ext cx="841828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Code repo</a:t>
            </a:r>
          </a:p>
        </p:txBody>
      </p:sp>
      <p:sp>
        <p:nvSpPr>
          <p:cNvPr id="21" name="Flowchart: Multidocument 20"/>
          <p:cNvSpPr/>
          <p:nvPr/>
        </p:nvSpPr>
        <p:spPr>
          <a:xfrm>
            <a:off x="8432800" y="4951605"/>
            <a:ext cx="986971" cy="687195"/>
          </a:xfrm>
          <a:prstGeom prst="flowChartMultidocumen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Github</a:t>
            </a:r>
          </a:p>
        </p:txBody>
      </p:sp>
      <p:cxnSp>
        <p:nvCxnSpPr>
          <p:cNvPr id="23" name="Connector: Elbow 22"/>
          <p:cNvCxnSpPr>
            <a:stCxn id="21" idx="0"/>
          </p:cNvCxnSpPr>
          <p:nvPr/>
        </p:nvCxnSpPr>
        <p:spPr>
          <a:xfrm rot="16200000" flipV="1">
            <a:off x="8101105" y="4058525"/>
            <a:ext cx="847404" cy="938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41" y="2604677"/>
            <a:ext cx="1819086" cy="49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ode 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72" y="3111049"/>
            <a:ext cx="1071312" cy="53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owchart: Magnetic Disk 23"/>
          <p:cNvSpPr/>
          <p:nvPr/>
        </p:nvSpPr>
        <p:spPr>
          <a:xfrm>
            <a:off x="9376228" y="1978978"/>
            <a:ext cx="2196458" cy="1547644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/>
          <p:cNvSpPr/>
          <p:nvPr/>
        </p:nvSpPr>
        <p:spPr>
          <a:xfrm>
            <a:off x="8331200" y="2845388"/>
            <a:ext cx="1045028" cy="264906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Image result for np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191" y="2099061"/>
            <a:ext cx="734045" cy="7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ithu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925" y="4657406"/>
            <a:ext cx="1369795" cy="11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ngin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71" y="2633941"/>
            <a:ext cx="1033557" cy="23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nsib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662" y="2274222"/>
            <a:ext cx="748594" cy="7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319485" y="1639343"/>
            <a:ext cx="255451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Configuration Environment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240209" y="4169219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Ansible Node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Checkbox.io </a:t>
            </a:r>
            <a:b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</a:br>
            <a:endParaRPr lang="en-US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18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47625"/>
            <a:ext cx="12338445" cy="71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6878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35304"/>
              </p:ext>
            </p:extLst>
          </p:nvPr>
        </p:nvGraphicFramePr>
        <p:xfrm>
          <a:off x="2728686" y="2409371"/>
          <a:ext cx="8182543" cy="17126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7002">
                  <a:extLst>
                    <a:ext uri="{9D8B030D-6E8A-4147-A177-3AD203B41FA5}">
                      <a16:colId xmlns:a16="http://schemas.microsoft.com/office/drawing/2014/main" val="1625560153"/>
                    </a:ext>
                  </a:extLst>
                </a:gridCol>
                <a:gridCol w="3055170">
                  <a:extLst>
                    <a:ext uri="{9D8B030D-6E8A-4147-A177-3AD203B41FA5}">
                      <a16:colId xmlns:a16="http://schemas.microsoft.com/office/drawing/2014/main" val="1715930213"/>
                    </a:ext>
                  </a:extLst>
                </a:gridCol>
                <a:gridCol w="2284735">
                  <a:extLst>
                    <a:ext uri="{9D8B030D-6E8A-4147-A177-3AD203B41FA5}">
                      <a16:colId xmlns:a16="http://schemas.microsoft.com/office/drawing/2014/main" val="2886277502"/>
                    </a:ext>
                  </a:extLst>
                </a:gridCol>
                <a:gridCol w="2045636">
                  <a:extLst>
                    <a:ext uri="{9D8B030D-6E8A-4147-A177-3AD203B41FA5}">
                      <a16:colId xmlns:a16="http://schemas.microsoft.com/office/drawing/2014/main" val="2111860087"/>
                    </a:ext>
                  </a:extLst>
                </a:gridCol>
              </a:tblGrid>
              <a:tr h="665606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540485"/>
                  </a:ext>
                </a:extLst>
              </a:tr>
              <a:tr h="1047080">
                <a:tc>
                  <a:txBody>
                    <a:bodyPr/>
                    <a:lstStyle/>
                    <a:p>
                      <a:r>
                        <a:rPr lang="en-US" dirty="0"/>
                        <a:t>Mile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Configuration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Configuring the environments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Configuring the environments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546385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8438357" y="2033814"/>
            <a:ext cx="2705100" cy="2463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Predefined Process 10"/>
          <p:cNvSpPr/>
          <p:nvPr/>
        </p:nvSpPr>
        <p:spPr>
          <a:xfrm>
            <a:off x="758825" y="2445022"/>
            <a:ext cx="1714500" cy="1358900"/>
          </a:xfrm>
          <a:prstGeom prst="flowChartPredefinedProcess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Ansible Server</a:t>
            </a:r>
          </a:p>
        </p:txBody>
      </p:sp>
      <p:sp>
        <p:nvSpPr>
          <p:cNvPr id="12" name="Scroll: Vertical 11"/>
          <p:cNvSpPr/>
          <p:nvPr/>
        </p:nvSpPr>
        <p:spPr>
          <a:xfrm>
            <a:off x="2869301" y="1939405"/>
            <a:ext cx="1305823" cy="1011233"/>
          </a:xfrm>
          <a:prstGeom prst="verticalScrol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Playbook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2493513" y="3007484"/>
            <a:ext cx="2263775" cy="348945"/>
          </a:xfrm>
          <a:prstGeom prst="rightArrow">
            <a:avLst>
              <a:gd name="adj1" fmla="val 50000"/>
              <a:gd name="adj2" fmla="val 111872"/>
            </a:avLst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757288" y="1418739"/>
            <a:ext cx="6694483" cy="304074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Single Corner Snipped 15"/>
          <p:cNvSpPr/>
          <p:nvPr/>
        </p:nvSpPr>
        <p:spPr>
          <a:xfrm>
            <a:off x="4891314" y="2839003"/>
            <a:ext cx="1407886" cy="865466"/>
          </a:xfrm>
          <a:prstGeom prst="snip1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Tomcat server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6299200" y="2419366"/>
            <a:ext cx="420915" cy="15251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/>
          <p:cNvSpPr/>
          <p:nvPr/>
        </p:nvSpPr>
        <p:spPr>
          <a:xfrm>
            <a:off x="6720114" y="2075543"/>
            <a:ext cx="910539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Maven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6720115" y="2876860"/>
            <a:ext cx="841828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Java</a:t>
            </a:r>
          </a:p>
        </p:txBody>
      </p:sp>
      <p:sp>
        <p:nvSpPr>
          <p:cNvPr id="20" name="Rectangle: Rounded Corners 19"/>
          <p:cNvSpPr/>
          <p:nvPr/>
        </p:nvSpPr>
        <p:spPr>
          <a:xfrm>
            <a:off x="6720115" y="3704469"/>
            <a:ext cx="841828" cy="610189"/>
          </a:xfrm>
          <a:prstGeom prst="round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Code repo</a:t>
            </a:r>
          </a:p>
        </p:txBody>
      </p:sp>
      <p:sp>
        <p:nvSpPr>
          <p:cNvPr id="21" name="Flowchart: Multidocument 20"/>
          <p:cNvSpPr/>
          <p:nvPr/>
        </p:nvSpPr>
        <p:spPr>
          <a:xfrm>
            <a:off x="7939314" y="4791949"/>
            <a:ext cx="986971" cy="687195"/>
          </a:xfrm>
          <a:prstGeom prst="flowChartMultidocumen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Github</a:t>
            </a:r>
          </a:p>
        </p:txBody>
      </p:sp>
      <p:cxnSp>
        <p:nvCxnSpPr>
          <p:cNvPr id="23" name="Connector: Elbow 22"/>
          <p:cNvCxnSpPr>
            <a:stCxn id="21" idx="0"/>
          </p:cNvCxnSpPr>
          <p:nvPr/>
        </p:nvCxnSpPr>
        <p:spPr>
          <a:xfrm rot="16200000" flipV="1">
            <a:off x="7607619" y="3898869"/>
            <a:ext cx="847404" cy="938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Magnetic Disk 23"/>
          <p:cNvSpPr/>
          <p:nvPr/>
        </p:nvSpPr>
        <p:spPr>
          <a:xfrm>
            <a:off x="8882742" y="1819322"/>
            <a:ext cx="2196458" cy="1547644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-Right 25"/>
          <p:cNvSpPr/>
          <p:nvPr/>
        </p:nvSpPr>
        <p:spPr>
          <a:xfrm>
            <a:off x="7939314" y="2664388"/>
            <a:ext cx="943428" cy="286250"/>
          </a:xfrm>
          <a:prstGeom prst="leftRightArrow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39" y="4497750"/>
            <a:ext cx="1369795" cy="113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ns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176" y="2114566"/>
            <a:ext cx="748594" cy="74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825999" y="1479687"/>
            <a:ext cx="255451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Configuration Environment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746723" y="4009563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Ansible Node</a:t>
            </a:r>
          </a:p>
        </p:txBody>
      </p:sp>
      <p:pic>
        <p:nvPicPr>
          <p:cNvPr id="2050" name="Picture 2" descr="Image result for mysq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349" y="2411051"/>
            <a:ext cx="1561681" cy="80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omc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82" y="2419366"/>
            <a:ext cx="764008" cy="54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jav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014" y="2623443"/>
            <a:ext cx="983564" cy="98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av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897" y="2129007"/>
            <a:ext cx="802217" cy="20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2374327" y="0"/>
            <a:ext cx="8791575" cy="161011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iTrust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6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-58738"/>
            <a:ext cx="12346835" cy="6908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6943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97526"/>
              </p:ext>
            </p:extLst>
          </p:nvPr>
        </p:nvGraphicFramePr>
        <p:xfrm>
          <a:off x="2621869" y="2205945"/>
          <a:ext cx="8163340" cy="269940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95131">
                  <a:extLst>
                    <a:ext uri="{9D8B030D-6E8A-4147-A177-3AD203B41FA5}">
                      <a16:colId xmlns:a16="http://schemas.microsoft.com/office/drawing/2014/main" val="11667892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52273432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720043777"/>
                    </a:ext>
                  </a:extLst>
                </a:gridCol>
                <a:gridCol w="2040835">
                  <a:extLst>
                    <a:ext uri="{9D8B030D-6E8A-4147-A177-3AD203B41FA5}">
                      <a16:colId xmlns:a16="http://schemas.microsoft.com/office/drawing/2014/main" val="2018158686"/>
                    </a:ext>
                  </a:extLst>
                </a:gridCol>
              </a:tblGrid>
              <a:tr h="919027">
                <a:tc>
                  <a:txBody>
                    <a:bodyPr/>
                    <a:lstStyle/>
                    <a:p>
                      <a:r>
                        <a:rPr lang="en-US" dirty="0"/>
                        <a:t>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Checkbox.io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iTrust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973601"/>
                  </a:ext>
                </a:extLst>
              </a:tr>
              <a:tr h="1780376">
                <a:tc>
                  <a:txBody>
                    <a:bodyPr/>
                    <a:lstStyle/>
                    <a:p>
                      <a:r>
                        <a:rPr lang="en-US" dirty="0"/>
                        <a:t>Mile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Build, Test &amp;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Code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Jenkins build server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coverage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fuzzer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Useless test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62727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5689600" y="1698172"/>
            <a:ext cx="3541485" cy="34394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208</TotalTime>
  <Words>311</Words>
  <Application>Microsoft Office PowerPoint</Application>
  <PresentationFormat>Widescreen</PresentationFormat>
  <Paragraphs>146</Paragraphs>
  <Slides>29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Circuit</vt:lpstr>
      <vt:lpstr>Devops Pipeline</vt:lpstr>
      <vt:lpstr>Devops Pipeline</vt:lpstr>
      <vt:lpstr>PowerPoint Presentation</vt:lpstr>
      <vt:lpstr>Checkbox.io  </vt:lpstr>
      <vt:lpstr>PowerPoint Presentation</vt:lpstr>
      <vt:lpstr>PowerPoint Presentation</vt:lpstr>
      <vt:lpstr>iTrust </vt:lpstr>
      <vt:lpstr>PowerPoint Presentation</vt:lpstr>
      <vt:lpstr>PowerPoint Presentation</vt:lpstr>
      <vt:lpstr>Checkbox.io  - Jenkins Build Server</vt:lpstr>
      <vt:lpstr>Checkbox.io  - CODE ANALYSIS</vt:lpstr>
      <vt:lpstr>PowerPoint Presentation</vt:lpstr>
      <vt:lpstr>iTrust - Jenkins Build Server</vt:lpstr>
      <vt:lpstr>iTrust - TEST COVERAGE</vt:lpstr>
      <vt:lpstr>iTrust - Test Fuzzer</vt:lpstr>
      <vt:lpstr>PowerPoint Presentation</vt:lpstr>
      <vt:lpstr>Checkbox.io   - Deployment on AWS</vt:lpstr>
      <vt:lpstr>Checkbox.io  - LOAD BALANCER</vt:lpstr>
      <vt:lpstr>Checkbox.io  - CANARY RELEASE</vt:lpstr>
      <vt:lpstr>Checkbox.io  - FEATURE FLAG</vt:lpstr>
      <vt:lpstr>PowerPoint Presentation</vt:lpstr>
      <vt:lpstr>itrust - Deployment on AWS</vt:lpstr>
      <vt:lpstr>itrust - ROLLING UPDATES</vt:lpstr>
      <vt:lpstr>PowerPoint Presentation</vt:lpstr>
      <vt:lpstr> CLean UP Monkey</vt:lpstr>
      <vt:lpstr> CLean UP Monkey</vt:lpstr>
      <vt:lpstr> Gremlin Monkey</vt:lpstr>
      <vt:lpstr> Gremlin Monkey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project</dc:title>
  <dc:creator>pranav firake</dc:creator>
  <cp:lastModifiedBy>pranav firake</cp:lastModifiedBy>
  <cp:revision>29</cp:revision>
  <dcterms:created xsi:type="dcterms:W3CDTF">2017-04-26T01:05:54Z</dcterms:created>
  <dcterms:modified xsi:type="dcterms:W3CDTF">2017-04-27T04:42:15Z</dcterms:modified>
</cp:coreProperties>
</file>